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71" r:id="rId6"/>
    <p:sldId id="272" r:id="rId7"/>
    <p:sldId id="261" r:id="rId8"/>
    <p:sldId id="262" r:id="rId9"/>
    <p:sldId id="273" r:id="rId10"/>
    <p:sldId id="277" r:id="rId11"/>
    <p:sldId id="278" r:id="rId12"/>
    <p:sldId id="276" r:id="rId13"/>
    <p:sldId id="279" r:id="rId14"/>
    <p:sldId id="280" r:id="rId15"/>
    <p:sldId id="281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5"/>
    <p:restoredTop sz="94716"/>
  </p:normalViewPr>
  <p:slideViewPr>
    <p:cSldViewPr snapToGrid="0" snapToObjects="1">
      <p:cViewPr varScale="1">
        <p:scale>
          <a:sx n="71" d="100"/>
          <a:sy n="71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BC94A-465A-8148-83CF-6AC8D7576B8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F01FE-1770-9842-A136-4B0C509CD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6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CA35-30C8-0448-A4CE-CEB75B317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44556-E466-5A4A-8AD4-2DFCD8083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4C8FF-E433-B44F-BDC4-7975183C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7375C-D490-9940-BDB8-DD8DBB66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4C1C-8981-4C4E-BC99-F7B5DBBA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1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63A5-CB05-E746-8D48-A9FE3A8D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D7D1C-4545-0143-885E-467D2A308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715B-1597-194B-88CF-00BB424B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B06-D43A-7443-8BF2-1D3D575F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7627-9D68-F540-8559-F7AE7429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28A40-2AF6-7C44-BE0D-5686064E2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6AD07-0CB9-EA49-B4B8-51FF433F6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FC6DA-6A94-624B-9A30-2EEC3E24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AE31-AE64-2B4A-B251-E9D5E51C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B3C4-40A8-D24E-AC2C-1BA1380B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3903-58A7-C14E-9B6D-3613CE3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DEC3-085F-304B-8BA0-6D9D7E6FD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1335B-F99B-6B40-95CF-16959634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E341C-2747-6E4B-8DAD-F920B5AA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1404D-FC68-CC41-863E-4AB7BD99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0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55B7-F021-DE48-A497-B263949B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4970E-3A26-7B41-811C-D1F13F04C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5F4FD-4302-A546-B806-8319C756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B163-8361-2246-9E6B-33B3FF02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DA87-1806-E846-A3E3-77057222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491E-196D-2043-8B7E-7BA1D58A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5C7D-E218-0E48-8821-E4DC3082C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1B5C5-B807-8B49-85E5-09C5126A9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D27CE-D1C5-1541-B6C2-02246E41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94A6E-C1CE-BD49-82F6-B89EF75C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D8A0F-A0BD-3C47-8737-D341EC3B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4D77-0136-E34D-AAC4-78E6CA8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2527D-32CF-C64B-BAF7-FE6479274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3093F-8E0C-2547-AC1B-67FA62A38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936AA-1DAE-734E-A226-5378B9F0D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1EF58-FE55-EF49-9F82-E6D3DB08F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45F31-64FB-BA4F-87FA-B17C9237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D56A3-7232-0E4E-AD00-6148B2B5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F62D6-8518-064C-87E0-FC109035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7226-51F2-EC47-920E-0D8FFCD8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09DDD-DDA0-A543-8870-8FB7F52B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6B0C8-2BDA-C048-A267-209A8897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BC1F6-3BA3-C844-B762-E643F4C9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FD69A-C8B5-6B4C-BF64-C130EBB0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7F492-9C0F-004C-A9BE-3F84879B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C4A3C-0068-EB4D-9D4D-7A57C6E0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8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A5E0-ADA6-3A42-A82A-894F0C70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262E3-C693-BB40-9869-E5B9B320D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65CB2-FE85-3844-95B1-E1247EEE0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DBCEB-CC0D-7046-96E7-9BF5DCF5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28411-6C8D-B547-97CD-363E2289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3783A-EBE7-AF4A-87BC-04D099FB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6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A166-BC92-0E4D-BDDC-F36EE1BB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62C69-3545-C040-941F-F37F72DE0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08124-7C9C-D744-BD6D-0CD22C44D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601A-3EA9-024B-A87C-552B1830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34CD-1927-C740-BFE8-56F5F0A4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A1B1-5315-854C-AE1D-7F136D5B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68A95-9435-9C4A-924A-9EAF5090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2D103-DF79-2A45-9C17-7522A35B1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5E529-BF7A-D346-8DD4-B04DC4842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FE28-E9D2-B142-A5D7-2F5D43E0620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724FF-906C-3A45-95DA-DBAD611D3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30AD6-1493-EB45-9A48-86F5C7FB9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DBF4-2E16-EC43-A482-C233DD71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towardsdatascience.com/bayes-rule-applied-75965e4482f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understanding-random-forest-58381e0602d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5E08-0685-C543-9216-3D39E3FB6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Machine Learning Workshop:</a:t>
            </a:r>
            <a:br>
              <a:rPr lang="en-US" sz="4800" b="1" dirty="0"/>
            </a:br>
            <a:r>
              <a:rPr lang="en-US" sz="4800" b="1" dirty="0"/>
              <a:t>Naïve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A91BF-A351-694C-A22B-0AFBA1224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example: Play cricket?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02C34B-635E-664A-BAA0-7E94ED6EC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Let’s say we have a sample of 30 students with three variables Gender (Boy/ Girl), Class( IX/ X) and Height (5 to 6 ft).</a:t>
            </a:r>
          </a:p>
          <a:p>
            <a:endParaRPr lang="en-US" dirty="0"/>
          </a:p>
          <a:p>
            <a:r>
              <a:rPr lang="en-US" dirty="0"/>
              <a:t>15 out of these 30 play cricket in leisure time. We want to create a model to predict who will play cricket during leisure period.</a:t>
            </a:r>
          </a:p>
          <a:p>
            <a:endParaRPr lang="en-US" dirty="0"/>
          </a:p>
          <a:p>
            <a:r>
              <a:rPr lang="en-US" dirty="0"/>
              <a:t>We need to segregate students who play cricket in their leisure time based on highly significant input variable among all three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example: Play cricket?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17ED5-D321-2949-9BDB-41E59801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BA9A0-1832-8044-8E87-877D3D5D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4" y="2094566"/>
            <a:ext cx="10995812" cy="26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metrics: Gini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CD0-D452-704F-AF81-20A00E784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  says, if we select two items from a population at random then they must be of same class and probability for this is 1 if population is pure.</a:t>
            </a:r>
          </a:p>
          <a:p>
            <a:r>
              <a:rPr lang="en-US" dirty="0"/>
              <a:t>It works with categorical target variable “Success” or “Failure”.</a:t>
            </a:r>
          </a:p>
          <a:p>
            <a:r>
              <a:rPr lang="en-US" dirty="0"/>
              <a:t>It performs only Binary splits</a:t>
            </a:r>
          </a:p>
          <a:p>
            <a:r>
              <a:rPr lang="en-US" dirty="0"/>
              <a:t>Higher the value of Gini higher the homogeneity.</a:t>
            </a:r>
          </a:p>
          <a:p>
            <a:r>
              <a:rPr lang="en-US" dirty="0"/>
              <a:t>CART (Classification and Regression Tree) uses Gini method to create binary splits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8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metrics: Gini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CD0-D452-704F-AF81-20A00E784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6141"/>
            <a:ext cx="10515600" cy="164082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7084D-0A2C-2E40-A90B-AC7F352E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1528481"/>
            <a:ext cx="6789363" cy="2326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25369-BD0F-EB4A-98AC-1169D131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1" y="4053018"/>
            <a:ext cx="5903259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278A7-7F0A-224A-955D-DFC421FDB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55" y="4066194"/>
            <a:ext cx="5963304" cy="1020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E51793-790F-BE4C-B9BB-BE10617A76E4}"/>
              </a:ext>
            </a:extLst>
          </p:cNvPr>
          <p:cNvSpPr/>
          <p:nvPr/>
        </p:nvSpPr>
        <p:spPr>
          <a:xfrm>
            <a:off x="1559857" y="5356552"/>
            <a:ext cx="8695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Above, the Gini score for Split on Gender is higher than Split on Class, hence, the node split will take place on Gender.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64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metrics: Information Gain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7CF02-F9A2-894F-8ECB-D18E16CA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2800"/>
            <a:ext cx="10515600" cy="3191436"/>
          </a:xfrm>
        </p:spPr>
        <p:txBody>
          <a:bodyPr>
            <a:normAutofit/>
          </a:bodyPr>
          <a:lstStyle/>
          <a:p>
            <a:r>
              <a:rPr lang="en-US" sz="1800" dirty="0"/>
              <a:t>which node can be described easily?</a:t>
            </a:r>
          </a:p>
          <a:p>
            <a:r>
              <a:rPr lang="en-US" sz="1800" dirty="0"/>
              <a:t>C requires less information as all values are similar. On the other hand, B requires more information to describe it and A requires the maximum information. </a:t>
            </a:r>
          </a:p>
          <a:p>
            <a:r>
              <a:rPr lang="en-US" sz="1800" dirty="0"/>
              <a:t>In other words, we can say that C is a Pure node, B is less Impure and A is more impure. </a:t>
            </a:r>
          </a:p>
          <a:p>
            <a:r>
              <a:rPr lang="en-US" sz="1800" dirty="0"/>
              <a:t>Less impure node requires less information to describe it. And, more impure node requires more information. </a:t>
            </a:r>
          </a:p>
          <a:p>
            <a:r>
              <a:rPr lang="en-US" sz="1800" dirty="0"/>
              <a:t>Information theory is a measure to define this degree of disorganization in a system known as Entropy. </a:t>
            </a:r>
          </a:p>
          <a:p>
            <a:r>
              <a:rPr lang="en-US" sz="1800" dirty="0"/>
              <a:t>If the sample is completely homogeneous, then the entropy is zero and if the sample is an equally divided (50% – 50%), it has entropy of one.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20A54-60B0-6341-A721-5A35CA0B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35" y="1290035"/>
            <a:ext cx="6121400" cy="2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8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Gain: 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E48A0-DB6A-CE4C-B2D5-3B96DB39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24" y="657671"/>
            <a:ext cx="5341176" cy="74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29254-B228-6645-AC79-FA805683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6" y="4010332"/>
            <a:ext cx="8140700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C04F2-6058-1C47-8356-96D8BDE2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94" y="1464485"/>
            <a:ext cx="6581833" cy="2255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9D12A-C5C5-2243-B2E5-5795643A8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46" y="5024847"/>
            <a:ext cx="7861300" cy="774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D5F21A-B1AC-3641-A62C-FA71B0F3D086}"/>
              </a:ext>
            </a:extLst>
          </p:cNvPr>
          <p:cNvSpPr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Entropy for Split on Gender is lower, so the tree will split on Gender. We can derive information gain from entropy as 1- Entropy.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241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Decision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3F8CC-8426-ED4C-A58D-53A223EBC20E}"/>
              </a:ext>
            </a:extLst>
          </p:cNvPr>
          <p:cNvSpPr txBox="1"/>
          <p:nvPr/>
        </p:nvSpPr>
        <p:spPr>
          <a:xfrm>
            <a:off x="968188" y="1882587"/>
            <a:ext cx="4500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ID3</a:t>
            </a:r>
          </a:p>
          <a:p>
            <a:r>
              <a:rPr lang="en-US" sz="3200" dirty="0"/>
              <a:t>C4.5</a:t>
            </a:r>
          </a:p>
          <a:p>
            <a:r>
              <a:rPr lang="en-US" sz="3200" dirty="0"/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0326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E86A8-B748-7149-8599-F6E9582EB8A2}"/>
              </a:ext>
            </a:extLst>
          </p:cNvPr>
          <p:cNvSpPr/>
          <p:nvPr/>
        </p:nvSpPr>
        <p:spPr>
          <a:xfrm>
            <a:off x="838199" y="1690688"/>
            <a:ext cx="10654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edium-content-serif-font"/>
              </a:rPr>
              <a:t>Random forest, like its name implies, consists of a large number of individual decision trees that operate as an ensemble.</a:t>
            </a:r>
          </a:p>
          <a:p>
            <a:endParaRPr lang="en-US" sz="2400" dirty="0">
              <a:latin typeface="medium-content-serif-font"/>
            </a:endParaRPr>
          </a:p>
          <a:p>
            <a:r>
              <a:rPr lang="en-US" sz="2400" dirty="0">
                <a:latin typeface="medium-content-serif-font"/>
              </a:rPr>
              <a:t>Each individual tree in the random forest spits out a class prediction and the class with the most votes becomes our model’s prediction.</a:t>
            </a:r>
          </a:p>
          <a:p>
            <a:endParaRPr lang="en-US" sz="2400" dirty="0">
              <a:latin typeface="medium-content-serif-font"/>
            </a:endParaRPr>
          </a:p>
          <a:p>
            <a:r>
              <a:rPr lang="en-US" sz="2400" b="1" i="1" dirty="0"/>
              <a:t>A large number of relatively uncorrelated models (trees) operating as a committee will outperform any of the individual constituent models.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99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E86A8-B748-7149-8599-F6E9582EB8A2}"/>
              </a:ext>
            </a:extLst>
          </p:cNvPr>
          <p:cNvSpPr/>
          <p:nvPr/>
        </p:nvSpPr>
        <p:spPr>
          <a:xfrm>
            <a:off x="768723" y="4653220"/>
            <a:ext cx="10654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Bagging (Bootstrap Aggregation): I</a:t>
            </a:r>
            <a:r>
              <a:rPr lang="en-US" sz="2000" dirty="0"/>
              <a:t>nstead of the original training data, we take a random sample of size N with replacement. For example, if our training data was [1, 2, 3, 4, 5, 6] then we might give one of our trees the following list [1, 2, 2, 3, 6, 6].</a:t>
            </a:r>
          </a:p>
          <a:p>
            <a:endParaRPr lang="en-US" sz="2000" dirty="0"/>
          </a:p>
          <a:p>
            <a:r>
              <a:rPr lang="en-US" sz="2000" b="1" dirty="0"/>
              <a:t>Feature Randomness — </a:t>
            </a:r>
            <a:r>
              <a:rPr lang="en-US" sz="2000" dirty="0"/>
              <a:t>Each tree in a random forest can pick only from a random subset of features.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13027-535A-E449-8E9A-6F1984A1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76" y="1190990"/>
            <a:ext cx="5213723" cy="32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4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08FA-8235-774E-AAB4-82E5937A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A1C3-453E-FA4D-9A12-C21A277E4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 </a:t>
            </a:r>
            <a:r>
              <a:rPr lang="en-US" b="1" i="1" dirty="0"/>
              <a:t>Naïve Bayes classifier</a:t>
            </a:r>
            <a:r>
              <a:rPr lang="en-US" dirty="0"/>
              <a:t> is a simple probabilistic classifier which is based on Bayes theorem but with strong assumptions regarding independence. </a:t>
            </a:r>
          </a:p>
          <a:p>
            <a:endParaRPr lang="en-US" dirty="0"/>
          </a:p>
          <a:p>
            <a:r>
              <a:rPr lang="en-US" dirty="0"/>
              <a:t>Applications in email filtering, spam detection, and document categorization. </a:t>
            </a:r>
          </a:p>
          <a:p>
            <a:endParaRPr lang="en-US" dirty="0"/>
          </a:p>
          <a:p>
            <a:r>
              <a:rPr lang="en-US" dirty="0"/>
              <a:t>Often outperformed by other techniques,</a:t>
            </a:r>
          </a:p>
          <a:p>
            <a:pPr lvl="1"/>
            <a:r>
              <a:rPr lang="en-US" dirty="0"/>
              <a:t>he naïve design and </a:t>
            </a:r>
          </a:p>
          <a:p>
            <a:pPr lvl="1"/>
            <a:r>
              <a:rPr lang="en-US" dirty="0"/>
              <a:t>oversimplified assumptions</a:t>
            </a:r>
          </a:p>
          <a:p>
            <a:pPr lvl="1"/>
            <a:endParaRPr lang="en-US" dirty="0"/>
          </a:p>
          <a:p>
            <a:r>
              <a:rPr lang="en-US" dirty="0"/>
              <a:t>Still, can perform well in many complex real-world problems. </a:t>
            </a:r>
          </a:p>
        </p:txBody>
      </p:sp>
    </p:spTree>
    <p:extLst>
      <p:ext uri="{BB962C8B-B14F-4D97-AF65-F5344CB8AC3E}">
        <p14:creationId xmlns:p14="http://schemas.microsoft.com/office/powerpoint/2010/main" val="76401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158A-2B34-FE4D-8E03-17760A15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 Theorem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05D0C-271A-E04B-919F-E0CC46D1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F7D88-28BB-844E-9283-4515F034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35" y="1312863"/>
            <a:ext cx="7886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9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5B2C-7219-2943-A8E8-D4BFBB26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 Theorem -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353-1376-5F46-8520-3AB9904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80C19-C5FE-6B4E-B63E-C775B7BB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01" y="1561000"/>
            <a:ext cx="6173350" cy="3382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205EC-18EA-104E-9AC2-4C93C85EFF4B}"/>
                  </a:ext>
                </a:extLst>
              </p:cNvPr>
              <p:cNvSpPr txBox="1"/>
              <p:nvPr/>
            </p:nvSpPr>
            <p:spPr>
              <a:xfrm>
                <a:off x="4752816" y="5427853"/>
                <a:ext cx="2401107" cy="803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205EC-18EA-104E-9AC2-4C93C85EF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816" y="5427853"/>
                <a:ext cx="2401107" cy="803297"/>
              </a:xfrm>
              <a:prstGeom prst="rect">
                <a:avLst/>
              </a:prstGeom>
              <a:blipFill>
                <a:blip r:embed="rId3"/>
                <a:stretch>
                  <a:fillRect l="-1579" t="-101538" b="-16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D886348-1324-E341-B6DA-982995C9836E}"/>
              </a:ext>
            </a:extLst>
          </p:cNvPr>
          <p:cNvSpPr txBox="1"/>
          <p:nvPr/>
        </p:nvSpPr>
        <p:spPr>
          <a:xfrm>
            <a:off x="4479011" y="4959459"/>
            <a:ext cx="32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 independence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D90F6-8725-BC43-93DD-92EBB652CF3E}"/>
              </a:ext>
            </a:extLst>
          </p:cNvPr>
          <p:cNvCxnSpPr/>
          <p:nvPr/>
        </p:nvCxnSpPr>
        <p:spPr>
          <a:xfrm>
            <a:off x="3899279" y="4943659"/>
            <a:ext cx="3704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5B2C-7219-2943-A8E8-D4BFBB26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353-1376-5F46-8520-3AB9904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ABEC3-E141-F540-8D83-3742CB39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2615"/>
            <a:ext cx="6547066" cy="16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5B2C-7219-2943-A8E8-D4BFBB26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 Theorem -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353-1376-5F46-8520-3AB9904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idea of Bayesian inference is to become “less wrong” with more data. </a:t>
            </a:r>
          </a:p>
          <a:p>
            <a:endParaRPr lang="en-US" dirty="0"/>
          </a:p>
          <a:p>
            <a:r>
              <a:rPr lang="en-US" dirty="0"/>
              <a:t>We have an initial belief, known as a prior, which we update as we gain additional information.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0157C-12DD-A64D-8378-9A60A92E366E}"/>
              </a:ext>
            </a:extLst>
          </p:cNvPr>
          <p:cNvSpPr/>
          <p:nvPr/>
        </p:nvSpPr>
        <p:spPr>
          <a:xfrm>
            <a:off x="1030484" y="4570272"/>
            <a:ext cx="6870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https://towardsdatascience.com/bayes-rule-applied-75965e4482ff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C4D00-5548-4F4F-AA31-61A20F10B214}"/>
              </a:ext>
            </a:extLst>
          </p:cNvPr>
          <p:cNvSpPr/>
          <p:nvPr/>
        </p:nvSpPr>
        <p:spPr>
          <a:xfrm>
            <a:off x="1030484" y="5188951"/>
            <a:ext cx="557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https://scikit-learn.org/stable/modules/naive_bayes.html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9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0401-E409-FA4F-82A5-0CFE5BAD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5EC3-CD36-5C4D-8B68-EF1489D1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918B9-DE10-784F-82A7-65C4F8462F79}"/>
              </a:ext>
            </a:extLst>
          </p:cNvPr>
          <p:cNvSpPr txBox="1"/>
          <p:nvPr/>
        </p:nvSpPr>
        <p:spPr>
          <a:xfrm>
            <a:off x="2014817" y="2779059"/>
            <a:ext cx="8162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Decision Trees and Random Forest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C6B39-50B3-4249-941E-0DA465F400AB}"/>
              </a:ext>
            </a:extLst>
          </p:cNvPr>
          <p:cNvSpPr/>
          <p:nvPr/>
        </p:nvSpPr>
        <p:spPr>
          <a:xfrm>
            <a:off x="2169459" y="4678065"/>
            <a:ext cx="81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https://www.analyticsvidhya.com/blog/2016/04/tree-based-algorithms-complete-tutorial-scratch-in-python/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https://towardsdatascience.com/understanding-random-forest-58381e0602d2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22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CD0-D452-704F-AF81-20A00E784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this technique, we split the population or sample into two or more homogeneous sets (or sub-populations) based on most significant splitter / differentiator in input variables.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13903-AEE6-5C46-A9FA-B8D1B97D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06" y="2840737"/>
            <a:ext cx="5390452" cy="29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46EA-BDF5-0E4F-87DB-3D74873F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CD0-D452-704F-AF81-20A00E784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split the data at the nodes?</a:t>
            </a:r>
          </a:p>
          <a:p>
            <a:endParaRPr lang="en-US" i="1" dirty="0"/>
          </a:p>
          <a:p>
            <a:r>
              <a:rPr lang="en-US" i="1" dirty="0"/>
              <a:t>What feature will allow me to split the observations at hand in a way that the resulting groups are as different from each other as possible (and the members of each resulting subgroup are as similar to each other as possible)?</a:t>
            </a:r>
          </a:p>
          <a:p>
            <a:endParaRPr lang="en-US" i="1" dirty="0"/>
          </a:p>
          <a:p>
            <a:r>
              <a:rPr lang="en-US" dirty="0"/>
              <a:t>To construct the decision tree, </a:t>
            </a:r>
          </a:p>
          <a:p>
            <a:pPr lvl="1"/>
            <a:r>
              <a:rPr lang="en-US" dirty="0"/>
              <a:t>Information content of each feature is measured</a:t>
            </a:r>
          </a:p>
          <a:p>
            <a:pPr lvl="1"/>
            <a:r>
              <a:rPr lang="en-US" dirty="0"/>
              <a:t>Features with high information content are selected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828</Words>
  <Application>Microsoft Macintosh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medium-content-serif-font</vt:lpstr>
      <vt:lpstr>Roboto</vt:lpstr>
      <vt:lpstr>Office Theme</vt:lpstr>
      <vt:lpstr>Machine Learning Workshop: Naïve Bayes Classifier</vt:lpstr>
      <vt:lpstr>Naïve Bayes Classifier</vt:lpstr>
      <vt:lpstr>Bayes Theorem</vt:lpstr>
      <vt:lpstr>Bayes Theorem - Classification</vt:lpstr>
      <vt:lpstr>Likelihood</vt:lpstr>
      <vt:lpstr>Bayes Theorem - Classification</vt:lpstr>
      <vt:lpstr>PowerPoint Presentation</vt:lpstr>
      <vt:lpstr>Decision Trees</vt:lpstr>
      <vt:lpstr>Decision Trees</vt:lpstr>
      <vt:lpstr>Decision Tree example: Play cricket?</vt:lpstr>
      <vt:lpstr>Decision Tree example: Play cricket?</vt:lpstr>
      <vt:lpstr>Decision Tree metrics: Gini impurity</vt:lpstr>
      <vt:lpstr>Decision Tree metrics: Gini impurity</vt:lpstr>
      <vt:lpstr>Decision Tree metrics: Information Gain</vt:lpstr>
      <vt:lpstr>Information Gain: Entropy</vt:lpstr>
      <vt:lpstr>Types of Decision Trees</vt:lpstr>
      <vt:lpstr>Random Forest</vt:lpstr>
      <vt:lpstr>Random Forest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Workshop: Preprocessing</dc:title>
  <dc:creator>Asli Uyar</dc:creator>
  <cp:lastModifiedBy>Asli Uyar</cp:lastModifiedBy>
  <cp:revision>32</cp:revision>
  <dcterms:created xsi:type="dcterms:W3CDTF">2020-02-14T09:42:30Z</dcterms:created>
  <dcterms:modified xsi:type="dcterms:W3CDTF">2020-02-20T13:34:21Z</dcterms:modified>
</cp:coreProperties>
</file>